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Proxima Nova Extrabold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544021-70AE-4640-9EAE-B82A6848A4C5}">
  <a:tblStyle styleId="{FD544021-70AE-4640-9EAE-B82A6848A4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roximaNovaExtrabold-bold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95a093c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95a093c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df2e134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df2e13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7146e380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7146e380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95a093ca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95a093ca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0557d07d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0557d07d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49378cce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49378cc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95a093c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95a093c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7b452f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7b452f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7146e380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7146e380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on which path is best for you? </a:t>
            </a:r>
            <a:r>
              <a:rPr lang="en"/>
              <a:t>Whether</a:t>
            </a:r>
            <a:r>
              <a:rPr lang="en"/>
              <a:t> </a:t>
            </a:r>
            <a:r>
              <a:rPr lang="en"/>
              <a:t>beginner</a:t>
            </a:r>
            <a:r>
              <a:rPr lang="en"/>
              <a:t> or advanced path.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7146e38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7146e38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df2e134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df2e134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df2e134b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df2e134b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-1440509" y="-1153724"/>
            <a:ext cx="13405964" cy="9754155"/>
            <a:chOff x="-1440509" y="-1153724"/>
            <a:chExt cx="13405964" cy="9754155"/>
          </a:xfrm>
        </p:grpSpPr>
        <p:sp>
          <p:nvSpPr>
            <p:cNvPr id="65" name="Google Shape;65;p14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{FD544021-70AE-4640-9EAE-B82A6848A4C5}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hyperlink" Target="https://projecthub.arduino.cc/teig/work-logger-log-your-daily-work-with-a-turn-of-a-knob-bc70c5" TargetMode="External"/><Relationship Id="rId11" Type="http://schemas.openxmlformats.org/officeDocument/2006/relationships/hyperlink" Target="https://projecthub.arduino.cc/SurtrTech/measure-heart-rate-and-spo2-with-max30102-eb4f74" TargetMode="External"/><Relationship Id="rId10" Type="http://schemas.openxmlformats.org/officeDocument/2006/relationships/hyperlink" Target="https://projecthub.arduino.cc/Aboubakr_Elhammoumi/arduino-solar-tracker-77347b" TargetMode="External"/><Relationship Id="rId21" Type="http://schemas.openxmlformats.org/officeDocument/2006/relationships/hyperlink" Target="https://projecthub.arduino.cc/Karlstrom/arduino-apple-watch-4fea93" TargetMode="External"/><Relationship Id="rId13" Type="http://schemas.openxmlformats.org/officeDocument/2006/relationships/hyperlink" Target="https://circuitdigest.com/microcontroller-projects/diy-arduino-bluetooth-speaker-with-neopixel-led" TargetMode="External"/><Relationship Id="rId12" Type="http://schemas.openxmlformats.org/officeDocument/2006/relationships/hyperlink" Target="https://www.instructables.com/IoT-Automatic-Plant-Watering-Syste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jecthub.arduino.cc/RoyTobby/10-awesome-beginner-arduino-projects-e0cf85" TargetMode="External"/><Relationship Id="rId4" Type="http://schemas.openxmlformats.org/officeDocument/2006/relationships/hyperlink" Target="https://projecthub.arduino.cc/abid_hossain/air-quality-monitor-14f9b4" TargetMode="External"/><Relationship Id="rId9" Type="http://schemas.openxmlformats.org/officeDocument/2006/relationships/hyperlink" Target="https://www.electronicshub.org/temperature-controlled-dc-fan-using-microcontroller/" TargetMode="External"/><Relationship Id="rId15" Type="http://schemas.openxmlformats.org/officeDocument/2006/relationships/hyperlink" Target="https://projecthub.arduino.cc/electrosmash/arduino-uno-guitar-pedal-749787" TargetMode="External"/><Relationship Id="rId14" Type="http://schemas.openxmlformats.org/officeDocument/2006/relationships/hyperlink" Target="https://www.instructables.com/Programmable-Macropad-V2/" TargetMode="External"/><Relationship Id="rId17" Type="http://schemas.openxmlformats.org/officeDocument/2006/relationships/hyperlink" Target="https://www.howtogeek.com/414647/how-to-build-a-smart-mirror/" TargetMode="External"/><Relationship Id="rId16" Type="http://schemas.openxmlformats.org/officeDocument/2006/relationships/hyperlink" Target="https://iotdesignpro.com/projects/esp32-gps-tracker-iot-based-vehicle-tracking-system" TargetMode="External"/><Relationship Id="rId5" Type="http://schemas.openxmlformats.org/officeDocument/2006/relationships/hyperlink" Target="https://projecthub.arduino.cc/galoebn/alarm-clock-that-really-gets-you-out-of-bed-in-the-morning-500499" TargetMode="External"/><Relationship Id="rId19" Type="http://schemas.openxmlformats.org/officeDocument/2006/relationships/hyperlink" Target="https://iotdesignpro.com/projects/esp32-based-text-to-speech-converter-webserver" TargetMode="External"/><Relationship Id="rId6" Type="http://schemas.openxmlformats.org/officeDocument/2006/relationships/hyperlink" Target="https://projecthub.arduino.cc/Little_french_kev/bluetooth-nerf-turret-ea2fac" TargetMode="External"/><Relationship Id="rId18" Type="http://schemas.openxmlformats.org/officeDocument/2006/relationships/hyperlink" Target="https://iotdesignpro.com/projects/advanced-weather-station-using-esp32" TargetMode="External"/><Relationship Id="rId7" Type="http://schemas.openxmlformats.org/officeDocument/2006/relationships/hyperlink" Target="https://www.google.com/url?q=https://projecthub.arduino.cc/shajeeb/32-band-audio-spectrum-visualizer-analyzer-924af5&amp;sa=D&amp;source=docs&amp;ust=1689457313555834&amp;usg=AOvVaw1ocg-7zNsO6wtCioyzw1tL" TargetMode="External"/><Relationship Id="rId8" Type="http://schemas.openxmlformats.org/officeDocument/2006/relationships/hyperlink" Target="https://www.electronicshub.org/bidirectional-visitor-counter-using-8051-microcontroller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057CJ2MEIeuEOztp3A3KIcbchoXdCot9/view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hyperlink" Target="http://drive.google.com/file/d/1EtxTLMZCkqENla3bvp8eFGKDEyafGypi/view" TargetMode="External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-854575" y="744575"/>
            <a:ext cx="11056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IEEE Internal Projects Competition</a:t>
            </a:r>
            <a:endParaRPr sz="4300"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1: Competition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Project Ideas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Projects: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10 Beginner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Air Quality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Alarm Clock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Nerf Turret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Audio Visualizer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Visitor Counter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Temperature-Controlled Fan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Solar 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Heartrate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Plant Watering System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Intermediate/Advanced Projects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Sound Reactive Bluetooth Speaker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Programmable Macro Pad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Guitar Pedal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DIY Airtag/GPS 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7"/>
              </a:rPr>
              <a:t>Smart Mirror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8"/>
              </a:rPr>
              <a:t>Live Weather Station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9"/>
              </a:rPr>
              <a:t>ESP32 Text to Speech Webserver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0"/>
              </a:rPr>
              <a:t>Productivity Logger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1"/>
              </a:rPr>
              <a:t>Smartwatch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2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Signup Form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25" y="845275"/>
            <a:ext cx="3452950" cy="3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Additional Information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294100"/>
            <a:ext cx="83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can continue into spring semester especially advanced 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teams can meet outside of scheduled meeting times.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go over budget but it will be out of pocket.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recommended to be in a group.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limit to group size only limit is budget.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Next Week’s Session: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Finalizing teams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Brainstorming project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workshop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Next session will be on </a:t>
            </a:r>
            <a:r>
              <a:rPr b="1" lang="en"/>
              <a:t>Monday, </a:t>
            </a:r>
            <a:r>
              <a:rPr b="1" lang="en"/>
              <a:t>September</a:t>
            </a:r>
            <a:r>
              <a:rPr b="1" lang="en"/>
              <a:t> 23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263658" y="-118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194725" y="3414575"/>
            <a:ext cx="39486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Chair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</a:t>
            </a:r>
            <a:r>
              <a:rPr lang="en" sz="1268"/>
              <a:t> - Electrical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</a:t>
            </a:r>
            <a:r>
              <a:rPr lang="en" sz="1268"/>
              <a:t>vector8925</a:t>
            </a:r>
            <a:endParaRPr sz="1268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75" y="1311650"/>
            <a:ext cx="20526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3566150" y="989450"/>
            <a:ext cx="14772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Erik Siegman</a:t>
            </a:r>
            <a:endParaRPr b="1" sz="1568"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472325" y="989450"/>
            <a:ext cx="16737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Matias Guillen</a:t>
            </a:r>
            <a:endParaRPr b="1" sz="1568"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3000750" y="3414575"/>
            <a:ext cx="30645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Computer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eriks0527</a:t>
            </a:r>
            <a:endParaRPr sz="1268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513" y="1311650"/>
            <a:ext cx="1710486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6553050" y="989450"/>
            <a:ext cx="14772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Yousef Awad</a:t>
            </a:r>
            <a:endParaRPr b="1" sz="1568"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5987650" y="3414575"/>
            <a:ext cx="30645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Computer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quil180</a:t>
            </a:r>
            <a:endParaRPr sz="1268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586" y="1464050"/>
            <a:ext cx="1798125" cy="17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263658" y="-118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461975" y="3414575"/>
            <a:ext cx="39486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EE/CS/CPE/Delusion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vjmuzik</a:t>
            </a:r>
            <a:endParaRPr sz="1268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89" l="2619" r="20118" t="0"/>
          <a:stretch/>
        </p:blipFill>
        <p:spPr>
          <a:xfrm flipH="1" rot="-5400000">
            <a:off x="784664" y="1615975"/>
            <a:ext cx="2052598" cy="14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861750" y="1014625"/>
            <a:ext cx="18984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Tino Hernandez</a:t>
            </a:r>
            <a:endParaRPr b="1" sz="1568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71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Overview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23875" y="928150"/>
            <a:ext cx="8153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the </a:t>
            </a:r>
            <a:r>
              <a:rPr lang="en"/>
              <a:t>next </a:t>
            </a:r>
            <a:r>
              <a:rPr b="1" lang="en"/>
              <a:t>2 semesters</a:t>
            </a:r>
            <a:r>
              <a:rPr lang="en"/>
              <a:t>, work on a group project of your choice.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will be </a:t>
            </a:r>
            <a:r>
              <a:rPr b="1" lang="en"/>
              <a:t>recurring</a:t>
            </a:r>
            <a:r>
              <a:rPr b="1" lang="en"/>
              <a:t> meetings</a:t>
            </a:r>
            <a:r>
              <a:rPr lang="en"/>
              <a:t> throughout the semester to meet with groupmates and work on the project, as well as to teach core electronics skills to beginners.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Funding will be provided </a:t>
            </a:r>
            <a:r>
              <a:rPr b="1" lang="en"/>
              <a:t>($25 </a:t>
            </a:r>
            <a:r>
              <a:rPr b="1" lang="en"/>
              <a:t>Beginner</a:t>
            </a:r>
            <a:r>
              <a:rPr b="1" lang="en"/>
              <a:t>/$50 Advanced) </a:t>
            </a:r>
            <a:r>
              <a:rPr lang="en"/>
              <a:t>by IEEE for each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the end of the 2 semesters, there will be a </a:t>
            </a:r>
            <a:r>
              <a:rPr b="1" lang="en"/>
              <a:t>project showcase.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4651925" y="917550"/>
            <a:ext cx="4401300" cy="361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66775" y="918850"/>
            <a:ext cx="4536900" cy="361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19"/>
          <p:cNvSpPr txBox="1"/>
          <p:nvPr>
            <p:ph idx="4294967295" type="title"/>
          </p:nvPr>
        </p:nvSpPr>
        <p:spPr>
          <a:xfrm>
            <a:off x="175500" y="18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you can make? - Last years projects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13" name="Google Shape;113;p19" title="IMG_675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550" y="1089238"/>
            <a:ext cx="1842156" cy="3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0" y="1916625"/>
            <a:ext cx="2020390" cy="16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7650" y="1254125"/>
            <a:ext cx="1322875" cy="29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20240304_222613_1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2125" y="1646050"/>
            <a:ext cx="2423875" cy="181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61525" y="1184350"/>
            <a:ext cx="16323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Micromouse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540200" y="3732475"/>
            <a:ext cx="2155800" cy="46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LED Skateboard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Competition Tracks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281575" y="1253625"/>
            <a:ext cx="440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Ubuntu"/>
                <a:ea typeface="Ubuntu"/>
                <a:cs typeface="Ubuntu"/>
                <a:sym typeface="Ubuntu"/>
              </a:rPr>
              <a:t>Beginner:</a:t>
            </a:r>
            <a:endParaRPr sz="1600">
              <a:solidFill>
                <a:srgbClr val="F1C41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Who it’s for: New members looking for a guided introduction to the electrical engineering profession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Guidance in selecting a project, writing a BOM, prototyping, and reaching a completed design.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46800" y="1253625"/>
            <a:ext cx="368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Ubuntu"/>
                <a:ea typeface="Ubuntu"/>
                <a:cs typeface="Ubuntu"/>
                <a:sym typeface="Ubuntu"/>
              </a:rPr>
              <a:t>Advanced:</a:t>
            </a:r>
            <a:endParaRPr sz="1600">
              <a:solidFill>
                <a:srgbClr val="F1C41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Who it’s for: Members with prior electronics experience looking to receive funding and support for their projects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Technical assistance from project leads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Char char="●"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Opportunity for more complex project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199525" y="22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you can get it out of this experience?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 rot="321609">
            <a:off x="1083374" y="1368893"/>
            <a:ext cx="3587186" cy="70751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1C414"/>
                </a:solidFill>
              </a:rPr>
              <a:t>Great resume builder!</a:t>
            </a:r>
            <a:endParaRPr sz="2400">
              <a:solidFill>
                <a:srgbClr val="F1C414"/>
              </a:solidFill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 rot="-941773">
            <a:off x="6366148" y="1654794"/>
            <a:ext cx="2870959" cy="70738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13B248"/>
                </a:solidFill>
              </a:rPr>
              <a:t>Group Collaboration</a:t>
            </a:r>
            <a:endParaRPr sz="2400">
              <a:solidFill>
                <a:srgbClr val="13B248"/>
              </a:solidFill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 rot="459630">
            <a:off x="5407381" y="1245641"/>
            <a:ext cx="3587316" cy="70773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For fun!!</a:t>
            </a:r>
            <a:endParaRPr sz="2400">
              <a:solidFill>
                <a:srgbClr val="FF00FF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437" y="1398500"/>
            <a:ext cx="4094784" cy="36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7706" l="3737" r="60391" t="0"/>
          <a:stretch/>
        </p:blipFill>
        <p:spPr>
          <a:xfrm rot="4">
            <a:off x="6833325" y="3015001"/>
            <a:ext cx="1561146" cy="14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" type="body"/>
          </p:nvPr>
        </p:nvSpPr>
        <p:spPr>
          <a:xfrm rot="-979156">
            <a:off x="112238" y="2201201"/>
            <a:ext cx="2747077" cy="4366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Become a project lead!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 rot="-870514">
            <a:off x="7671918" y="1758257"/>
            <a:ext cx="4880953" cy="61601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Awards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8" name="Google Shape;138;p21" title="a man with a serious look on his face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25" y="3053725"/>
            <a:ext cx="1266100" cy="12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 and Important Dates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>
                <a:solidFill>
                  <a:schemeClr val="lt1"/>
                </a:solidFill>
              </a:rPr>
              <a:t>Weekly Meetings - Estimated Timeline (Starting September 16th)</a:t>
            </a:r>
            <a:endParaRPr sz="2466">
              <a:solidFill>
                <a:schemeClr val="lt1"/>
              </a:solidFill>
            </a:endParaRPr>
          </a:p>
        </p:txBody>
      </p:sp>
      <p:graphicFrame>
        <p:nvGraphicFramePr>
          <p:cNvPr id="144" name="Google Shape;144;p22"/>
          <p:cNvGraphicFramePr/>
          <p:nvPr/>
        </p:nvGraphicFramePr>
        <p:xfrm>
          <a:off x="3943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{FD544021-70AE-4640-9EAE-B82A6848A4C5}</a:tableStyleId>
              </a:tblPr>
              <a:tblGrid>
                <a:gridCol w="1687575"/>
                <a:gridCol w="1687575"/>
                <a:gridCol w="1687575"/>
                <a:gridCol w="1687575"/>
                <a:gridCol w="1687575"/>
              </a:tblGrid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Microcontrollers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Fusion 360/Solidworks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KiCAD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Soldering/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Prototyping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to join the Discord thread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From IEEE UCF server</a:t>
            </a:r>
            <a:r>
              <a:rPr lang="en" sz="1600"/>
              <a:t>:</a:t>
            </a:r>
            <a:endParaRPr sz="16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75" y="1623875"/>
            <a:ext cx="2485324" cy="1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350" y="1017725"/>
            <a:ext cx="4708599" cy="1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302" y="3089350"/>
            <a:ext cx="3037701" cy="16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6245700" y="3241825"/>
            <a:ext cx="25866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Future communication about meetings, deadlines, and general project discussions will be through these channels</a:t>
            </a:r>
            <a:endParaRPr sz="1600"/>
          </a:p>
        </p:txBody>
      </p:sp>
      <p:cxnSp>
        <p:nvCxnSpPr>
          <p:cNvPr id="155" name="Google Shape;155;p23"/>
          <p:cNvCxnSpPr/>
          <p:nvPr/>
        </p:nvCxnSpPr>
        <p:spPr>
          <a:xfrm rot="10800000">
            <a:off x="2518200" y="2571750"/>
            <a:ext cx="1149600" cy="168300"/>
          </a:xfrm>
          <a:prstGeom prst="straightConnector1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3"/>
          <p:cNvCxnSpPr/>
          <p:nvPr/>
        </p:nvCxnSpPr>
        <p:spPr>
          <a:xfrm rot="10800000">
            <a:off x="7824025" y="2238525"/>
            <a:ext cx="1149600" cy="168300"/>
          </a:xfrm>
          <a:prstGeom prst="straightConnector1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